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155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69DA51D0-10C6-4FB0-AB2B-1CB3DF18AAA7}" type="datetimeFigureOut">
              <a:rPr lang="en-US" smtClean="0"/>
              <a:t>11/4/2022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B877104-488A-46F9-9E0C-779669C7E6E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DA51D0-10C6-4FB0-AB2B-1CB3DF18AAA7}"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77104-488A-46F9-9E0C-779669C7E6E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B877104-488A-46F9-9E0C-779669C7E6E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DA51D0-10C6-4FB0-AB2B-1CB3DF18AAA7}"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69DA51D0-10C6-4FB0-AB2B-1CB3DF18AAA7}"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B877104-488A-46F9-9E0C-779669C7E6E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9DA51D0-10C6-4FB0-AB2B-1CB3DF18AAA7}" type="datetimeFigureOut">
              <a:rPr lang="en-US" smtClean="0"/>
              <a:t>11/4/2022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B877104-488A-46F9-9E0C-779669C7E6E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69DA51D0-10C6-4FB0-AB2B-1CB3DF18AAA7}"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877104-488A-46F9-9E0C-779669C7E6E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69DA51D0-10C6-4FB0-AB2B-1CB3DF18AAA7}" type="datetimeFigureOut">
              <a:rPr lang="en-US" smtClean="0"/>
              <a:t>11/4/2022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B877104-488A-46F9-9E0C-779669C7E6E4}"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9DA51D0-10C6-4FB0-AB2B-1CB3DF18AAA7}" type="datetimeFigureOut">
              <a:rPr lang="en-US" smtClean="0"/>
              <a:t>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B877104-488A-46F9-9E0C-779669C7E6E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9DA51D0-10C6-4FB0-AB2B-1CB3DF18AAA7}" type="datetimeFigureOut">
              <a:rPr lang="en-US" smtClean="0"/>
              <a:t>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B877104-488A-46F9-9E0C-779669C7E6E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B877104-488A-46F9-9E0C-779669C7E6E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9DA51D0-10C6-4FB0-AB2B-1CB3DF18AAA7}" type="datetimeFigureOut">
              <a:rPr lang="en-US" smtClean="0"/>
              <a:t>11/4/2022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B877104-488A-46F9-9E0C-779669C7E6E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9DA51D0-10C6-4FB0-AB2B-1CB3DF18AAA7}" type="datetimeFigureOut">
              <a:rPr lang="en-US" smtClean="0"/>
              <a:t>11/4/2022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9DA51D0-10C6-4FB0-AB2B-1CB3DF18AAA7}" type="datetimeFigureOut">
              <a:rPr lang="en-US" smtClean="0"/>
              <a:t>11/4/2022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B877104-488A-46F9-9E0C-779669C7E6E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a:solidFill>
                  <a:schemeClr val="accent1"/>
                </a:solidFill>
              </a:rPr>
              <a:t>IC: </a:t>
            </a:r>
            <a:r>
              <a:rPr lang="en-US" sz="2800" dirty="0">
                <a:solidFill>
                  <a:schemeClr val="accent1"/>
                </a:solidFill>
              </a:rPr>
              <a:t>36-2-7-10</a:t>
            </a:r>
          </a:p>
        </p:txBody>
      </p:sp>
      <p:sp>
        <p:nvSpPr>
          <p:cNvPr id="2" name="Title 1"/>
          <p:cNvSpPr>
            <a:spLocks noGrp="1"/>
          </p:cNvSpPr>
          <p:nvPr>
            <p:ph type="ctrTitle"/>
          </p:nvPr>
        </p:nvSpPr>
        <p:spPr/>
        <p:txBody>
          <a:bodyPr/>
          <a:lstStyle/>
          <a:p>
            <a:r>
              <a:rPr lang="en-US" dirty="0"/>
              <a:t>Recorder’s Perpetuation Fund</a:t>
            </a:r>
          </a:p>
        </p:txBody>
      </p:sp>
    </p:spTree>
    <p:extLst>
      <p:ext uri="{BB962C8B-B14F-4D97-AF65-F5344CB8AC3E}">
        <p14:creationId xmlns:p14="http://schemas.microsoft.com/office/powerpoint/2010/main" val="3053156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IC 36-2-7-10</a:t>
            </a:r>
          </a:p>
        </p:txBody>
      </p:sp>
      <p:sp>
        <p:nvSpPr>
          <p:cNvPr id="3" name="Content Placeholder 2"/>
          <p:cNvSpPr>
            <a:spLocks noGrp="1"/>
          </p:cNvSpPr>
          <p:nvPr>
            <p:ph sz="quarter" idx="1"/>
          </p:nvPr>
        </p:nvSpPr>
        <p:spPr/>
        <p:txBody>
          <a:bodyPr/>
          <a:lstStyle/>
          <a:p>
            <a:pPr marL="0" indent="0">
              <a:buNone/>
            </a:pPr>
            <a:r>
              <a:rPr lang="en-US" dirty="0"/>
              <a:t> The purpose for the Record Perpetuation fund: •</a:t>
            </a:r>
          </a:p>
          <a:p>
            <a:pPr marL="274320" lvl="1" indent="0">
              <a:buNone/>
            </a:pPr>
            <a:r>
              <a:rPr lang="en-US" dirty="0">
                <a:solidFill>
                  <a:schemeClr val="tx1"/>
                </a:solidFill>
                <a:latin typeface="+mj-lt"/>
              </a:rPr>
              <a:t> (1) the preservation of records </a:t>
            </a:r>
          </a:p>
          <a:p>
            <a:pPr lvl="1"/>
            <a:endParaRPr lang="en-US" dirty="0">
              <a:solidFill>
                <a:schemeClr val="tx1"/>
              </a:solidFill>
              <a:latin typeface="+mj-lt"/>
            </a:endParaRPr>
          </a:p>
          <a:p>
            <a:pPr marL="274320" lvl="1" indent="0">
              <a:buNone/>
            </a:pPr>
            <a:r>
              <a:rPr lang="en-US" dirty="0">
                <a:solidFill>
                  <a:schemeClr val="tx1"/>
                </a:solidFill>
                <a:latin typeface="+mj-lt"/>
              </a:rPr>
              <a:t> (2) the improvement of record keeping systems and equipment; within the control of the recorder</a:t>
            </a:r>
          </a:p>
          <a:p>
            <a:pPr lvl="1"/>
            <a:endParaRPr lang="en-US" dirty="0">
              <a:solidFill>
                <a:schemeClr val="tx1"/>
              </a:solidFill>
              <a:latin typeface="+mj-lt"/>
            </a:endParaRPr>
          </a:p>
          <a:p>
            <a:pPr marL="274320" lvl="1" indent="0">
              <a:buNone/>
            </a:pPr>
            <a:r>
              <a:rPr lang="en-US" dirty="0">
                <a:solidFill>
                  <a:schemeClr val="tx1"/>
                </a:solidFill>
                <a:latin typeface="+mj-lt"/>
              </a:rPr>
              <a:t>• Money in the fund may not be deposited or transferred into the county general fund and does not revert to the county general fund at the end of the year.</a:t>
            </a:r>
          </a:p>
          <a:p>
            <a:pPr lvl="1"/>
            <a:endParaRPr lang="en-US" dirty="0">
              <a:solidFill>
                <a:schemeClr val="tx1"/>
              </a:solidFill>
              <a:latin typeface="+mj-lt"/>
            </a:endParaRPr>
          </a:p>
          <a:p>
            <a:pPr marL="274320" lvl="1" indent="0">
              <a:buNone/>
            </a:pPr>
            <a:r>
              <a:rPr lang="en-US" dirty="0">
                <a:solidFill>
                  <a:schemeClr val="tx1"/>
                </a:solidFill>
                <a:latin typeface="+mj-lt"/>
              </a:rPr>
              <a:t> • Money may be disbursed without appropriation </a:t>
            </a:r>
          </a:p>
        </p:txBody>
      </p:sp>
    </p:spTree>
    <p:extLst>
      <p:ext uri="{BB962C8B-B14F-4D97-AF65-F5344CB8AC3E}">
        <p14:creationId xmlns:p14="http://schemas.microsoft.com/office/powerpoint/2010/main" val="2679815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solidFill>
              </a:rPr>
              <a:t>Operating Expenses From Perpetuation Fund</a:t>
            </a:r>
          </a:p>
        </p:txBody>
      </p:sp>
      <p:sp>
        <p:nvSpPr>
          <p:cNvPr id="3" name="Content Placeholder 2"/>
          <p:cNvSpPr>
            <a:spLocks noGrp="1"/>
          </p:cNvSpPr>
          <p:nvPr>
            <p:ph sz="quarter" idx="1"/>
          </p:nvPr>
        </p:nvSpPr>
        <p:spPr/>
        <p:txBody>
          <a:bodyPr/>
          <a:lstStyle/>
          <a:p>
            <a:r>
              <a:rPr lang="en-US" dirty="0"/>
              <a:t>• IC 36-2-7-10.2 (b) “A county recorder may pay all or a portion of the expenses of the county recorder’s office for the following calendar year only if: </a:t>
            </a:r>
          </a:p>
          <a:p>
            <a:endParaRPr lang="en-US" dirty="0"/>
          </a:p>
          <a:p>
            <a:r>
              <a:rPr lang="en-US" dirty="0"/>
              <a:t>• Key Phrases: • May - not shall • Following calendar year- specific time frame • Expenses – other than those associated with preserving records • Only if – conditions that must be met</a:t>
            </a:r>
          </a:p>
        </p:txBody>
      </p:sp>
    </p:spTree>
    <p:extLst>
      <p:ext uri="{BB962C8B-B14F-4D97-AF65-F5344CB8AC3E}">
        <p14:creationId xmlns:p14="http://schemas.microsoft.com/office/powerpoint/2010/main" val="265005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Sworn Statement</a:t>
            </a:r>
          </a:p>
        </p:txBody>
      </p:sp>
      <p:sp>
        <p:nvSpPr>
          <p:cNvPr id="3" name="Content Placeholder 2"/>
          <p:cNvSpPr>
            <a:spLocks noGrp="1"/>
          </p:cNvSpPr>
          <p:nvPr>
            <p:ph sz="quarter" idx="1"/>
          </p:nvPr>
        </p:nvSpPr>
        <p:spPr/>
        <p:txBody>
          <a:bodyPr>
            <a:normAutofit fontScale="92500" lnSpcReduction="10000"/>
          </a:bodyPr>
          <a:lstStyle/>
          <a:p>
            <a:r>
              <a:rPr lang="en-US" dirty="0"/>
              <a:t>Sworn Statement • (1) the county recorder submits to the county fiscal body for approval a sworn statement that: </a:t>
            </a:r>
          </a:p>
          <a:p>
            <a:pPr marL="274320" lvl="1" indent="0">
              <a:buNone/>
            </a:pPr>
            <a:r>
              <a:rPr lang="en-US" dirty="0">
                <a:solidFill>
                  <a:schemeClr val="tx1"/>
                </a:solidFill>
              </a:rPr>
              <a:t>	• (A) the current revenue to the fund is sufficient to fulfill the statutory purpose of the fund; </a:t>
            </a:r>
          </a:p>
          <a:p>
            <a:pPr marL="274320" lvl="1" indent="0">
              <a:buNone/>
            </a:pPr>
            <a:r>
              <a:rPr lang="en-US" dirty="0">
                <a:solidFill>
                  <a:schemeClr val="tx1"/>
                </a:solidFill>
              </a:rPr>
              <a:t>	• (B) the technology of the county recorder’s office is presently updated and at a level to sufficiently meet the statutory purpose of the fund and the county recorder’s office;</a:t>
            </a:r>
          </a:p>
          <a:p>
            <a:pPr marL="274320" lvl="1" indent="0">
              <a:buNone/>
            </a:pPr>
            <a:r>
              <a:rPr lang="en-US" dirty="0">
                <a:solidFill>
                  <a:schemeClr val="tx1"/>
                </a:solidFill>
              </a:rPr>
              <a:t>	• (C) the fund has sufficient reserve, consistent with the recorder’s plan, to capitalize the next technology or other records management upgrade necessary to fulfil the statutory purpose of the fund and the county reorder’s office; </a:t>
            </a:r>
          </a:p>
          <a:p>
            <a:pPr marL="274320" lvl="1" indent="0">
              <a:buNone/>
            </a:pPr>
            <a:r>
              <a:rPr lang="en-US" dirty="0">
                <a:solidFill>
                  <a:schemeClr val="tx1"/>
                </a:solidFill>
              </a:rPr>
              <a:t>	• (D) the county recorder specifically requests that all or a specific, identifiable portion of the fund be used to pay the expenses of the county recorder’s office for the following year</a:t>
            </a:r>
            <a:r>
              <a:rPr lang="en-US" dirty="0"/>
              <a:t>.</a:t>
            </a:r>
          </a:p>
          <a:p>
            <a:pPr marL="274320" lvl="1" indent="0">
              <a:buNone/>
            </a:pPr>
            <a:endParaRPr lang="en-US" dirty="0"/>
          </a:p>
          <a:p>
            <a:pPr marL="274320" lvl="1" indent="0">
              <a:buNone/>
            </a:pPr>
            <a:endParaRPr lang="en-US" dirty="0"/>
          </a:p>
        </p:txBody>
      </p:sp>
    </p:spTree>
    <p:extLst>
      <p:ext uri="{BB962C8B-B14F-4D97-AF65-F5344CB8AC3E}">
        <p14:creationId xmlns:p14="http://schemas.microsoft.com/office/powerpoint/2010/main" val="646425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an Affidavit</a:t>
            </a:r>
          </a:p>
        </p:txBody>
      </p:sp>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324166"/>
            <a:ext cx="9144000" cy="7639366"/>
          </a:xfrm>
        </p:spPr>
      </p:pic>
    </p:spTree>
    <p:extLst>
      <p:ext uri="{BB962C8B-B14F-4D97-AF65-F5344CB8AC3E}">
        <p14:creationId xmlns:p14="http://schemas.microsoft.com/office/powerpoint/2010/main" val="431065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76201" y="264989"/>
            <a:ext cx="8915400" cy="6240374"/>
          </a:xfrm>
        </p:spPr>
      </p:pic>
    </p:spTree>
    <p:extLst>
      <p:ext uri="{BB962C8B-B14F-4D97-AF65-F5344CB8AC3E}">
        <p14:creationId xmlns:p14="http://schemas.microsoft.com/office/powerpoint/2010/main" val="4009854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a:t>11/01/2022</a:t>
            </a:r>
            <a:endParaRPr lang="en-US" dirty="0"/>
          </a:p>
        </p:txBody>
      </p:sp>
      <p:sp>
        <p:nvSpPr>
          <p:cNvPr id="2" name="Title 1"/>
          <p:cNvSpPr>
            <a:spLocks noGrp="1"/>
          </p:cNvSpPr>
          <p:nvPr>
            <p:ph type="title"/>
          </p:nvPr>
        </p:nvSpPr>
        <p:spPr/>
        <p:txBody>
          <a:bodyPr>
            <a:normAutofit fontScale="90000"/>
          </a:bodyPr>
          <a:lstStyle/>
          <a:p>
            <a:br>
              <a:rPr lang="en-US" sz="3600" dirty="0"/>
            </a:br>
            <a:br>
              <a:rPr lang="en-US" sz="3600" dirty="0"/>
            </a:br>
            <a:br>
              <a:rPr lang="en-US" sz="3600" dirty="0"/>
            </a:br>
            <a:r>
              <a:rPr lang="en-US" sz="3600" dirty="0"/>
              <a:t>Questions</a:t>
            </a:r>
            <a:br>
              <a:rPr lang="en-US" sz="3600" dirty="0"/>
            </a:br>
            <a:endParaRPr lang="en-US" dirty="0"/>
          </a:p>
        </p:txBody>
      </p:sp>
    </p:spTree>
    <p:extLst>
      <p:ext uri="{BB962C8B-B14F-4D97-AF65-F5344CB8AC3E}">
        <p14:creationId xmlns:p14="http://schemas.microsoft.com/office/powerpoint/2010/main" val="239960008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30</TotalTime>
  <Words>326</Words>
  <Application>Microsoft Office PowerPoint</Application>
  <PresentationFormat>On-screen Show (4:3)</PresentationFormat>
  <Paragraphs>24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Georgia</vt:lpstr>
      <vt:lpstr>Wingdings</vt:lpstr>
      <vt:lpstr>Wingdings 2</vt:lpstr>
      <vt:lpstr>Civic</vt:lpstr>
      <vt:lpstr>Recorder’s Perpetuation Fund</vt:lpstr>
      <vt:lpstr>IC 36-2-7-10</vt:lpstr>
      <vt:lpstr>Operating Expenses From Perpetuation Fund</vt:lpstr>
      <vt:lpstr>Sworn Statement</vt:lpstr>
      <vt:lpstr>Example of an Affidavit</vt:lpstr>
      <vt:lpstr>PowerPoint Presentation</vt:lpstr>
      <vt:lpstr>   Questions </vt:lpstr>
    </vt:vector>
  </TitlesOfParts>
  <Company>Fort Wayne/Allen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Recorder’s Perpetuation Fund</dc:title>
  <dc:creator>Anita Mather</dc:creator>
  <cp:lastModifiedBy>Anita Mather</cp:lastModifiedBy>
  <cp:revision>12</cp:revision>
  <dcterms:created xsi:type="dcterms:W3CDTF">2020-11-30T18:26:15Z</dcterms:created>
  <dcterms:modified xsi:type="dcterms:W3CDTF">2022-11-04T13:49:30Z</dcterms:modified>
</cp:coreProperties>
</file>